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8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530F16B-5622-4ACA-8646-D7F3585419BA}" type="datetimeFigureOut">
              <a:rPr lang="el-GR"/>
              <a:pPr>
                <a:defRPr/>
              </a:pPr>
              <a:t>2/6/2022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870727-0746-4522-87D5-F366AB653ED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3555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6565BC-EDA8-4C6C-A598-5EAF7AF14A20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F4F9-1D45-4638-AF29-3E19847F1108}" type="datetimeFigureOut">
              <a:rPr lang="el-GR"/>
              <a:pPr>
                <a:defRPr/>
              </a:pPr>
              <a:t>2/6/2022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41F09-B723-415F-97D4-E671AAE6F67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69E96-6D20-4F53-97F0-86E6833BEA3D}" type="datetimeFigureOut">
              <a:rPr lang="el-GR"/>
              <a:pPr>
                <a:defRPr/>
              </a:pPr>
              <a:t>2/6/2022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D55B2-F6D7-4ECA-8B08-414FD0EAC07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022E4-1094-4121-B72A-A830228D0CF1}" type="datetimeFigureOut">
              <a:rPr lang="el-GR"/>
              <a:pPr>
                <a:defRPr/>
              </a:pPr>
              <a:t>2/6/2022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F70C4-F9F3-4A03-A270-34DAD03396C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B3FC8-FD73-4AC0-B0F3-391D6BDC54DF}" type="datetimeFigureOut">
              <a:rPr lang="el-GR"/>
              <a:pPr>
                <a:defRPr/>
              </a:pPr>
              <a:t>2/6/2022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DB9BB-86CB-4B45-9798-D28EA23B769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9354B-C7A1-4AC1-9762-799FD633D431}" type="datetimeFigureOut">
              <a:rPr lang="el-GR"/>
              <a:pPr>
                <a:defRPr/>
              </a:pPr>
              <a:t>2/6/2022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A80E4-158D-424A-94CF-4FF432C0F10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FC03-0262-4582-833F-14D238B462CF}" type="datetimeFigureOut">
              <a:rPr lang="el-GR"/>
              <a:pPr>
                <a:defRPr/>
              </a:pPr>
              <a:t>2/6/2022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7264B-CCD1-440B-956D-BC8C81F3DB4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388A3-FD31-4B3C-9059-C7E932862679}" type="datetimeFigureOut">
              <a:rPr lang="el-GR"/>
              <a:pPr>
                <a:defRPr/>
              </a:pPr>
              <a:t>2/6/2022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67AFD-8E01-492F-BF89-24C11A72454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D84AA-C8EE-426D-9A00-9774CE977F91}" type="datetimeFigureOut">
              <a:rPr lang="el-GR"/>
              <a:pPr>
                <a:defRPr/>
              </a:pPr>
              <a:t>2/6/2022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DF838-CDC7-45A9-A0CF-1D7E900A5B5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B9AFF-DE14-4D4E-9DA2-94F271DC9BF4}" type="datetimeFigureOut">
              <a:rPr lang="el-GR"/>
              <a:pPr>
                <a:defRPr/>
              </a:pPr>
              <a:t>2/6/2022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18A54-9F2D-4014-9203-27B46E00C5E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BE9A8-666F-4D4D-9DC4-7F1C9A44EB95}" type="datetimeFigureOut">
              <a:rPr lang="el-GR"/>
              <a:pPr>
                <a:defRPr/>
              </a:pPr>
              <a:t>2/6/2022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DB9C4-2188-4CDA-8485-3CE4E870C8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F21B9-EF5B-47DE-BD36-DB9791E91D22}" type="datetimeFigureOut">
              <a:rPr lang="el-GR"/>
              <a:pPr>
                <a:defRPr/>
              </a:pPr>
              <a:t>2/6/2022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8D30F-38A6-4554-A929-082B9E1D24B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A5BA0E-46AB-4CED-A574-DD1E905E5227}" type="datetimeFigureOut">
              <a:rPr lang="el-GR"/>
              <a:pPr>
                <a:defRPr/>
              </a:pPr>
              <a:t>2/6/2022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FE9C36-FB42-4708-850C-9CDC8419A39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noiazomaikaidrw.gr/wp-content/uploads/2015/07/Compasito-%CE%9C%CE%B9%CE%BA%CF%81%CE%AE-%CE%A0%CF%85%CE%BE%CE%AF%CE%B4%CE%B1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620713"/>
            <a:ext cx="8062913" cy="15843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Τα δικαιώματα των παιδιών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Β δημοτικού </a:t>
            </a:r>
            <a:r>
              <a:rPr lang="el-GR" sz="2400" dirty="0" smtClean="0"/>
              <a:t>/</a:t>
            </a:r>
            <a:r>
              <a:rPr lang="el-GR" sz="2400" dirty="0" smtClean="0">
                <a:solidFill>
                  <a:schemeClr val="bg2">
                    <a:lumMod val="50000"/>
                  </a:schemeClr>
                </a:solidFill>
              </a:rPr>
              <a:t>Εργαστήρια Δεξιοτήτων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>
                <a:solidFill>
                  <a:srgbClr val="7030A0"/>
                </a:solidFill>
              </a:rPr>
              <a:t>29</a:t>
            </a:r>
            <a:r>
              <a:rPr lang="el-GR" sz="2400" baseline="30000" dirty="0" smtClean="0">
                <a:solidFill>
                  <a:srgbClr val="7030A0"/>
                </a:solidFill>
              </a:rPr>
              <a:t>ο</a:t>
            </a:r>
            <a:r>
              <a:rPr lang="el-GR" sz="2400" dirty="0" smtClean="0">
                <a:solidFill>
                  <a:srgbClr val="7030A0"/>
                </a:solidFill>
              </a:rPr>
              <a:t> </a:t>
            </a:r>
            <a:r>
              <a:rPr lang="el-GR" sz="2400" dirty="0">
                <a:solidFill>
                  <a:srgbClr val="7030A0"/>
                </a:solidFill>
              </a:rPr>
              <a:t>Δ</a:t>
            </a:r>
            <a:r>
              <a:rPr lang="el-GR" sz="2400" dirty="0" smtClean="0">
                <a:solidFill>
                  <a:srgbClr val="7030A0"/>
                </a:solidFill>
              </a:rPr>
              <a:t>ημοτικό </a:t>
            </a:r>
            <a:r>
              <a:rPr lang="el-GR" sz="2400" dirty="0">
                <a:solidFill>
                  <a:srgbClr val="7030A0"/>
                </a:solidFill>
              </a:rPr>
              <a:t>Σ</a:t>
            </a:r>
            <a:r>
              <a:rPr lang="el-GR" sz="2400" dirty="0" smtClean="0">
                <a:solidFill>
                  <a:srgbClr val="7030A0"/>
                </a:solidFill>
              </a:rPr>
              <a:t>χολείο Πατρών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Υπεύθυνη  εκπαιδευτικός: Ελένη  </a:t>
            </a:r>
            <a:r>
              <a:rPr lang="el-GR" sz="2400" dirty="0" err="1" smtClean="0">
                <a:solidFill>
                  <a:schemeClr val="accent6">
                    <a:lumMod val="50000"/>
                  </a:schemeClr>
                </a:solidFill>
              </a:rPr>
              <a:t>Γιαννοπούλου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l-GR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205038"/>
            <a:ext cx="6400800" cy="9366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Αποτίμηση και αξιολόγηση του προγράμματος</a:t>
            </a:r>
            <a:endParaRPr lang="el-GR" dirty="0"/>
          </a:p>
        </p:txBody>
      </p:sp>
      <p:pic>
        <p:nvPicPr>
          <p:cNvPr id="14339" name="4 - Εικόνα" descr="244629606_227087639459207_8722532328000743619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429000"/>
            <a:ext cx="69119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b="1" dirty="0" smtClean="0"/>
              <a:t>5</a:t>
            </a:r>
            <a:r>
              <a:rPr lang="el-GR" sz="3200" b="1" baseline="30000" dirty="0" smtClean="0"/>
              <a:t>ο</a:t>
            </a:r>
            <a:r>
              <a:rPr lang="el-GR" sz="3200" b="1" dirty="0" smtClean="0"/>
              <a:t> Εργαστήριο- 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</a:rPr>
              <a:t>Γνωριμία με κείμενα άρθρων από τη Διεθνή Σύμβαση για τα δικαιώματα του παιδιού</a:t>
            </a:r>
            <a:endParaRPr lang="el-GR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578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Παιχνίδι συμπλήρωσης παζλ</a:t>
            </a:r>
          </a:p>
        </p:txBody>
      </p:sp>
      <p:pic>
        <p:nvPicPr>
          <p:cNvPr id="24579" name="6 - Θέση περιεχομένου" descr="244683316_613854676311930_1446832557669307783_n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365250" y="2174875"/>
            <a:ext cx="2224088" cy="3951288"/>
          </a:xfrm>
        </p:spPr>
      </p:pic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6400" dirty="0" smtClean="0"/>
              <a:t>Παιχνίδι συμπλήρωσης παζλ χωρίς τους τίτλους</a:t>
            </a:r>
            <a:endParaRPr lang="el-GR" sz="6400" dirty="0"/>
          </a:p>
        </p:txBody>
      </p:sp>
      <p:pic>
        <p:nvPicPr>
          <p:cNvPr id="24581" name="7 - Θέση περιεχομένου" descr="243519705_1969459659888121_5236993133755715764_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359400" y="2174875"/>
            <a:ext cx="2613025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b="1" dirty="0" smtClean="0"/>
              <a:t>5</a:t>
            </a:r>
            <a:r>
              <a:rPr lang="el-GR" b="1" baseline="30000" dirty="0" smtClean="0"/>
              <a:t>ο</a:t>
            </a:r>
            <a:r>
              <a:rPr lang="el-GR" b="1" dirty="0" smtClean="0"/>
              <a:t> Εργαστήριο </a:t>
            </a:r>
            <a:r>
              <a:rPr lang="el-GR" dirty="0" smtClean="0"/>
              <a:t>–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συμπλήρωση παζλ δικαιωμάτων και απόδοση τίτλων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5602" name="3 - Θέση περιεχομένου" descr="263599410_4122434321190941_4574763649577041019_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00213"/>
            <a:ext cx="3394075" cy="4525962"/>
          </a:xfrm>
        </p:spPr>
      </p:pic>
      <p:pic>
        <p:nvPicPr>
          <p:cNvPr id="25603" name="4 - Εικόνα" descr="263760582_306538214682993_1119797906818822868_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628775"/>
            <a:ext cx="3240088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5 - Εικόνα" descr="263835512_1250392132108071_4478771192037799757_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2500" y="1628775"/>
            <a:ext cx="31115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b="1" dirty="0" smtClean="0"/>
              <a:t>6</a:t>
            </a:r>
            <a:r>
              <a:rPr lang="el-GR" sz="3200" b="1" baseline="30000" dirty="0" smtClean="0"/>
              <a:t>ο</a:t>
            </a:r>
            <a:r>
              <a:rPr lang="el-GR" sz="3200" b="1" dirty="0" smtClean="0"/>
              <a:t> και7</a:t>
            </a:r>
            <a:r>
              <a:rPr lang="el-GR" sz="3200" b="1" baseline="30000" dirty="0" smtClean="0"/>
              <a:t>ο</a:t>
            </a:r>
            <a:r>
              <a:rPr lang="el-GR" sz="3200" b="1" dirty="0" smtClean="0"/>
              <a:t> Εργαστήριο –</a:t>
            </a:r>
            <a:r>
              <a:rPr lang="el-GR" sz="3200" b="1" dirty="0" smtClean="0">
                <a:solidFill>
                  <a:schemeClr val="accent4">
                    <a:lumMod val="75000"/>
                  </a:schemeClr>
                </a:solidFill>
              </a:rPr>
              <a:t>Ζητάω δικαιώματα και δίνω δικαιώματα- Μπορώ να βοηθήσω;</a:t>
            </a:r>
            <a:endParaRPr lang="el-GR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Συμμετοχή στη δράση του </a:t>
            </a:r>
            <a:r>
              <a:rPr lang="en-US" dirty="0" smtClean="0"/>
              <a:t>MAKE A WISH </a:t>
            </a:r>
            <a:r>
              <a:rPr lang="el-GR" dirty="0" smtClean="0"/>
              <a:t>ΕΛΛΑΔΑΣ</a:t>
            </a:r>
            <a:endParaRPr lang="el-GR" dirty="0"/>
          </a:p>
        </p:txBody>
      </p:sp>
      <p:pic>
        <p:nvPicPr>
          <p:cNvPr id="26627" name="7 - Θέση περιεχομένου" descr="265168765_1141659286639981_5794129373750448897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95363" y="2174875"/>
            <a:ext cx="2963862" cy="3951288"/>
          </a:xfrm>
        </p:spPr>
      </p:pic>
      <p:sp>
        <p:nvSpPr>
          <p:cNvPr id="26628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412875"/>
            <a:ext cx="4041775" cy="762000"/>
          </a:xfrm>
        </p:spPr>
        <p:txBody>
          <a:bodyPr/>
          <a:lstStyle/>
          <a:p>
            <a:r>
              <a:rPr lang="el-GR" smtClean="0"/>
              <a:t>ΔΡΑΣΗ : ‘’Το αστέρι της ευχής’’</a:t>
            </a:r>
          </a:p>
        </p:txBody>
      </p:sp>
      <p:pic>
        <p:nvPicPr>
          <p:cNvPr id="26629" name="8 - Θέση περιεχομένου" descr="263146908_2242627069208370_2081111720580738941_n (1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635250"/>
            <a:ext cx="4041775" cy="3030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800" b="1" dirty="0" smtClean="0"/>
              <a:t>7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 Εργαστήριο-Μπορώ να βοηθήσω;</a:t>
            </a:r>
            <a:r>
              <a:rPr lang="el-GR" sz="2800" dirty="0" smtClean="0"/>
              <a:t>/</a:t>
            </a:r>
            <a:r>
              <a:rPr lang="el-GR" sz="2800" dirty="0" smtClean="0">
                <a:solidFill>
                  <a:schemeClr val="accent5">
                    <a:lumMod val="50000"/>
                  </a:schemeClr>
                </a:solidFill>
              </a:rPr>
              <a:t>Συμμετοχή στη δράση : ‘’Συγκέντρωση τροφίμων και ειδών πρώτης ανάγκης για το ΧΑΜΟΓΕΛΟ ΤΟΥ ΠΑΙΔΙΟΥ</a:t>
            </a:r>
            <a:endParaRPr lang="el-GR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7650" name="3 - Θέση περιεχομένου" descr="264664856_1107496103122886_256856871483604038_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44675"/>
            <a:ext cx="3394075" cy="4525963"/>
          </a:xfrm>
        </p:spPr>
      </p:pic>
      <p:pic>
        <p:nvPicPr>
          <p:cNvPr id="27651" name="5 - Εικόνα" descr="263586967_448162263523410_8715016149065831128_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628775"/>
            <a:ext cx="3024188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6 - Εικόνα" descr="268805064_1261544887684961_331037874283895297_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0450" y="2060575"/>
            <a:ext cx="300355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40763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2800" b="1" dirty="0" smtClean="0"/>
              <a:t>7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 Εργαστήριο/Εθελοντισμός –Συμμετοχή-</a:t>
            </a:r>
            <a:r>
              <a:rPr lang="el-GR" sz="2800" b="1" dirty="0" err="1" smtClean="0"/>
              <a:t>Ενσυναίσθηση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Στηρίζουμε και υποστηρίζουμε τα παιδιά και τα δικαιώματά τους</a:t>
            </a:r>
            <a:endParaRPr lang="el-G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Δίπλα στο δέντρο οι ευχές μας</a:t>
            </a:r>
            <a:endParaRPr lang="el-GR" dirty="0"/>
          </a:p>
        </p:txBody>
      </p:sp>
      <p:pic>
        <p:nvPicPr>
          <p:cNvPr id="28675" name="6 - Θέση περιεχομένου" descr="267069001_1592231024469453_7807102020081671816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35250"/>
            <a:ext cx="4040188" cy="3030538"/>
          </a:xfrm>
        </p:spPr>
      </p:pic>
      <p:sp>
        <p:nvSpPr>
          <p:cNvPr id="28676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smtClean="0"/>
              <a:t>Τα αστέρια των ευχών μας</a:t>
            </a:r>
          </a:p>
        </p:txBody>
      </p:sp>
      <p:pic>
        <p:nvPicPr>
          <p:cNvPr id="28677" name="7 - Θέση περιεχομένου" descr="263438014_602641607486232_6128068561932193250_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184775" y="2174875"/>
            <a:ext cx="2962275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107950" y="188913"/>
          <a:ext cx="8712200" cy="6305550"/>
        </p:xfrm>
        <a:graphic>
          <a:graphicData uri="http://schemas.openxmlformats.org/drawingml/2006/table">
            <a:tbl>
              <a:tblPr/>
              <a:tblGrid>
                <a:gridCol w="8712200"/>
              </a:tblGrid>
              <a:tr h="6305550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Ο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CSMHF+Calibri"/>
                          <a:cs typeface="Times New Roman" pitchFamily="18" charset="0"/>
                        </a:rPr>
                        <a:t>χρόνος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 υλοποίησης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του εκπαιδευτικού προγράμματος εκτάθηκε σε  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επτά  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τρίωρα Εργαστήρια. Βασική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πρόταση αλλά και επιδίωξη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του αποτέλεσε η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 διάχυση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των στόχων του σε όλα τα γνωστικά αντικείμενα και η αντιμετώπιση του 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αιτήματος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της υποστήριξης και εφαρμογής των δικαιωμάτων από διαφορετικές 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οπτικές. Ως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εκπαιδευτικός της τάξης εφαρμογής μπόρεσα να συνδυάσω τις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 συγκεκριμένες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προτάσεις με τα περιε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CSMHF+Calibri"/>
                          <a:cs typeface="Times New Roman" pitchFamily="18" charset="0"/>
                        </a:rPr>
                        <a:t>χ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όμενα του προγράμματος σπουδών της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 Μελέτης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Περιβάλλοντος, την αξιοποίηση του Η/Υ και υλικών που προσφέρονται μέσω του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διαδικτύου.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Απαραίτητη κρίθηκε η ύπαρξη ενός βιντεοπροβολέα και κεντρικού Η/Υ της 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τάξης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 Κύρια μορφή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οργάνωσης της τάξης ήταν η εργασία σε ομάδες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Υπήρξαν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IFSUK+Calibri"/>
                        <a:cs typeface="Times New Roman" pitchFamily="18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επιπλέον και δράσεις στις οποίες οι μα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CSMHF+Calibri"/>
                          <a:cs typeface="Times New Roman" pitchFamily="18" charset="0"/>
                        </a:rPr>
                        <a:t>θητές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/τριες κλήθηκαν να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εργαστούν ατομικά, αλλά και να συνεργαστούν στην ολομέλεια της τάξης.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17 - Πίνακας"/>
          <p:cNvGraphicFramePr>
            <a:graphicFrameLocks noGrp="1"/>
          </p:cNvGraphicFramePr>
          <p:nvPr/>
        </p:nvGraphicFramePr>
        <p:xfrm>
          <a:off x="107950" y="333375"/>
          <a:ext cx="8424863" cy="6335713"/>
        </p:xfrm>
        <a:graphic>
          <a:graphicData uri="http://schemas.openxmlformats.org/drawingml/2006/table">
            <a:tbl>
              <a:tblPr/>
              <a:tblGrid>
                <a:gridCol w="8424863"/>
              </a:tblGrid>
              <a:tr h="6337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Κύριος σκοπός του προγράμματος 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με τίτλο «Τα δικαιώματα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IFSUK+Calibr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 των παιδιών» ήταν 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δημιουργία των προϋποθέσεων για μια πρώτη επαφή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και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γνωριμία των μικρών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μαθητών/τριών της  Β τάξης του Δημοτικού Σ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CSMHF+Calibri"/>
                          <a:cs typeface="Times New Roman" pitchFamily="18" charset="0"/>
                        </a:rPr>
                        <a:t>χ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ολείου,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με το περιε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CSMHF+Calibri"/>
                          <a:cs typeface="Times New Roman" pitchFamily="18" charset="0"/>
                        </a:rPr>
                        <a:t>χ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όμενο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κειμένων που αφορούν στην προώθηση και προστασία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 των  ανθρώπινων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 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δικαιωμάτων και ειδικότερα των παιδιών. Η κατανόηση της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σημασίας τους, 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αναγνώριση της ύπαρξης στη ζωή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των ίδιων και η εφαρμογή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CSMHF+Calibr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τους σε προσωπικό και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κοινωνικό επίπεδο αποτελεί άλλωστε το βασικό στόχο της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 εκμάθησης των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</a:rPr>
                        <a:t>δικαιωμάτων σε αντίστοιχα προγράμματα 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IFSUK+Calibri"/>
                          <a:cs typeface="Times New Roman" pitchFamily="18" charset="0"/>
                          <a:hlinkClick r:id="rId2"/>
                        </a:rPr>
                        <a:t>(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hlinkClick r:id="rId2"/>
                        </a:rPr>
                        <a:t>Compasito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hlinkClick r:id="rId2"/>
                        </a:rPr>
                        <a:t>,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2012:12).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Οι στόχοι που πετύχαμε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8000" b="1" dirty="0" smtClean="0"/>
              <a:t>Σεβασμός της ανθρώπινης αξιοπρέπειας και των ανθρώπινων δικαιωμάτων </a:t>
            </a:r>
            <a:r>
              <a:rPr lang="el-GR" sz="8000" dirty="0" smtClean="0"/>
              <a:t>(σύνδεση με δεξιότητες ζωής : πολιτειότητα, ενσυναίσθηση και ευαισθησία)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8000" b="1" dirty="0" smtClean="0"/>
              <a:t>Σεβασμός της πολιτισμικής πολυμορφίας.(</a:t>
            </a:r>
            <a:r>
              <a:rPr lang="el-GR" sz="8000" dirty="0" smtClean="0"/>
              <a:t>σύνδεση με δεξιότητες  ζωής: κοινωνικές  δεξιότητες, ενσυναίσθηση και ευαισθησία, προσαρμοστικότητα και ανθεκτικότητα)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8000" b="1" dirty="0" smtClean="0"/>
              <a:t>Υπευθυνότητα</a:t>
            </a:r>
            <a:r>
              <a:rPr lang="el-GR" sz="8000" dirty="0" smtClean="0"/>
              <a:t>(σύνδεση με δεξιότητες ζωής: υπευθυνότητα, ενσυναίσθηση και  ευαισθησία, προγραμματισμός,  παραγωγικότητα, οργανωτική ικανότητα)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8000" b="1" dirty="0" smtClean="0"/>
              <a:t>Αποδοχή της ύπαρξης άλλων πολιτισμών διαφορετικών από τον δικό μας </a:t>
            </a:r>
            <a:r>
              <a:rPr lang="el-GR" sz="8000" dirty="0" smtClean="0"/>
              <a:t>(σύνδεση με δεξιότητες ζωής : πολιτειότητα, ενσυναίσθηση και ευαισθησία, προσαρμοστικότητα και πρωτοβουλία)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8000" b="1" dirty="0" smtClean="0"/>
              <a:t>Συνεργασία </a:t>
            </a:r>
            <a:r>
              <a:rPr lang="el-GR" sz="8000" dirty="0" smtClean="0"/>
              <a:t>(σύνδεση με δεξιότητες  μάθησης: συνεργασία , επικοινωνία)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8000" b="1" dirty="0" smtClean="0"/>
              <a:t>Γνώση του εαυτού μου </a:t>
            </a:r>
            <a:r>
              <a:rPr lang="el-GR" sz="8000" dirty="0" smtClean="0"/>
              <a:t>(σύνδεση με δεξιότητες ζωής, του νου και της μάθησης)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8000" b="1" dirty="0" smtClean="0"/>
              <a:t>Γνώση του κόσμου μου/ τι σημαίνουν (και διάκριση μεταξύ τους) ανάγκες,  επιθυμίες, δικαιώματα και σε ποιους ανήκουν </a:t>
            </a:r>
            <a:r>
              <a:rPr lang="el-GR" sz="8000" dirty="0" smtClean="0"/>
              <a:t>(σύνδεση με δεξιότητες ζωής, του νου και της μάθησης)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ΕΡΓΑΣΤΗΡΙΟ 1</a:t>
            </a:r>
            <a:r>
              <a:rPr lang="el-GR" baseline="30000" smtClean="0"/>
              <a:t>ο</a:t>
            </a:r>
            <a:r>
              <a:rPr lang="el-GR" smtClean="0"/>
              <a:t>—</a:t>
            </a:r>
            <a:r>
              <a:rPr lang="el-GR" smtClean="0">
                <a:solidFill>
                  <a:srgbClr val="FF0000"/>
                </a:solidFill>
              </a:rPr>
              <a:t>2</a:t>
            </a:r>
            <a:r>
              <a:rPr lang="el-GR" baseline="30000" smtClean="0">
                <a:solidFill>
                  <a:srgbClr val="FF0000"/>
                </a:solidFill>
              </a:rPr>
              <a:t>η</a:t>
            </a:r>
            <a:r>
              <a:rPr lang="el-GR" smtClean="0">
                <a:solidFill>
                  <a:srgbClr val="FF0000"/>
                </a:solidFill>
              </a:rPr>
              <a:t> και 3</a:t>
            </a:r>
            <a:r>
              <a:rPr lang="el-GR" baseline="30000" smtClean="0">
                <a:solidFill>
                  <a:srgbClr val="FF0000"/>
                </a:solidFill>
              </a:rPr>
              <a:t>η</a:t>
            </a:r>
            <a:r>
              <a:rPr lang="el-GR" smtClean="0">
                <a:solidFill>
                  <a:srgbClr val="FF0000"/>
                </a:solidFill>
              </a:rPr>
              <a:t> δραστηριότητα </a:t>
            </a:r>
          </a:p>
        </p:txBody>
      </p:sp>
      <p:sp>
        <p:nvSpPr>
          <p:cNvPr id="1843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8893175" cy="1490662"/>
          </a:xfrm>
        </p:spPr>
        <p:txBody>
          <a:bodyPr/>
          <a:lstStyle/>
          <a:p>
            <a:r>
              <a:rPr lang="el-GR" sz="2400" smtClean="0"/>
              <a:t>Συμπλήρωση  ανθρώπινης φιγούρας –μικρό σκίτσο ανθρώπου με  το όνομα, τα συναισθήματα, τις γνώσεις, και τις ικανότητες  του κάθε παιδιού  και δημιουργία αφίσας κολλάζ με αυτές</a:t>
            </a:r>
          </a:p>
        </p:txBody>
      </p:sp>
      <p:pic>
        <p:nvPicPr>
          <p:cNvPr id="18435" name="4 - Θέση εικόνας" descr="246502832_376614730866011_1011117007536360639_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48038" y="287338"/>
            <a:ext cx="3311525" cy="4416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 ΕΡΓΑΣΤΗΡΙΟ—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l-GR" baseline="30000" dirty="0" smtClean="0">
                <a:solidFill>
                  <a:schemeClr val="accent2">
                    <a:lumMod val="50000"/>
                  </a:schemeClr>
                </a:solidFill>
              </a:rPr>
              <a:t>η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δραστηριότητα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458" name="4 - Θέση εικόνας" descr="246861350_3022440891362494_7832870355872066456_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093" b="22093"/>
          <a:stretch>
            <a:fillRect/>
          </a:stretch>
        </p:blipFill>
        <p:spPr/>
      </p:pic>
      <p:sp>
        <p:nvSpPr>
          <p:cNvPr id="19459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sz="2400" smtClean="0"/>
              <a:t>Τι  χρειάζεται ο άνθρωπος για να ζήσει-</a:t>
            </a:r>
          </a:p>
          <a:p>
            <a:r>
              <a:rPr lang="el-GR" sz="2400" smtClean="0"/>
              <a:t>Ιδεοθύελλα των αναγκών του ανθρώπου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2</a:t>
            </a:r>
            <a:r>
              <a:rPr lang="el-GR" baseline="30000" smtClean="0"/>
              <a:t>ο</a:t>
            </a:r>
            <a:r>
              <a:rPr lang="el-GR" smtClean="0"/>
              <a:t>  ΕΡΓΑΣΤΗΡΙΟ—3</a:t>
            </a:r>
            <a:r>
              <a:rPr lang="el-GR" baseline="30000" smtClean="0"/>
              <a:t>η</a:t>
            </a:r>
            <a:r>
              <a:rPr lang="el-GR" smtClean="0"/>
              <a:t> δραστηριότητα</a:t>
            </a:r>
          </a:p>
        </p:txBody>
      </p:sp>
      <p:pic>
        <p:nvPicPr>
          <p:cNvPr id="20482" name="6 - Θέση εικόνας" descr="255263093_262727479154771_3597603901587923909_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974" b="7974"/>
          <a:stretch>
            <a:fillRect/>
          </a:stretch>
        </p:blipFill>
        <p:spPr>
          <a:xfrm>
            <a:off x="2555875" y="236538"/>
            <a:ext cx="3744913" cy="4487862"/>
          </a:xfrm>
        </p:spPr>
      </p:pic>
      <p:sp>
        <p:nvSpPr>
          <p:cNvPr id="20483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sz="2400" smtClean="0"/>
              <a:t>Κάρτες αναγκών και επιθυμιών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b="1" dirty="0" smtClean="0"/>
              <a:t>3</a:t>
            </a:r>
            <a:r>
              <a:rPr lang="el-GR" b="1" baseline="30000" dirty="0" smtClean="0"/>
              <a:t>ο</a:t>
            </a:r>
            <a:r>
              <a:rPr lang="el-GR" b="1" dirty="0" smtClean="0"/>
              <a:t> Εργαστήριο</a:t>
            </a:r>
            <a:r>
              <a:rPr lang="el-GR" dirty="0" smtClean="0"/>
              <a:t>/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Επιθυμίες –Ανάγκες και Δικαιώματα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1506" name="3 - Θέση περιεχομένου" descr="263577735_921716411793842_9037955005201107319_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600200"/>
            <a:ext cx="8280400" cy="4924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b="1" dirty="0" smtClean="0"/>
              <a:t>4</a:t>
            </a:r>
            <a:r>
              <a:rPr lang="el-GR" b="1" baseline="30000" dirty="0" smtClean="0"/>
              <a:t>Ο</a:t>
            </a:r>
            <a:r>
              <a:rPr lang="el-GR" b="1" dirty="0" smtClean="0"/>
              <a:t> Εργαστήριο</a:t>
            </a:r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</a:rPr>
              <a:t>—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Όλα</a:t>
            </a:r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τα παιδιά έχουν δικαιώματα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Αφίσες με τα δικαιώματα χωρίς τους τίτλους τους</a:t>
            </a:r>
            <a:endParaRPr lang="el-GR" dirty="0"/>
          </a:p>
        </p:txBody>
      </p:sp>
      <p:pic>
        <p:nvPicPr>
          <p:cNvPr id="22531" name="6 - Θέση περιεχομένου" descr="257968430_621002962587058_509016877159964874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633663"/>
            <a:ext cx="4040188" cy="3748087"/>
          </a:xfrm>
        </p:spPr>
      </p:pic>
      <p:sp>
        <p:nvSpPr>
          <p:cNvPr id="22532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sz="2000" smtClean="0"/>
              <a:t>Προφορική περιγραφή του δικαιώματος και απόδοση ενός επιμέρους τίτλου</a:t>
            </a:r>
          </a:p>
        </p:txBody>
      </p:sp>
      <p:pic>
        <p:nvPicPr>
          <p:cNvPr id="22533" name="7 - Θέση περιεχομένου" descr="257742843_2143050602511923_7861416739674874269_n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195888" y="2174875"/>
            <a:ext cx="2940050" cy="4206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512</Words>
  <Application>Microsoft Office PowerPoint</Application>
  <PresentationFormat>Προβολή στην οθόνη (4:3)</PresentationFormat>
  <Paragraphs>77</Paragraphs>
  <Slides>14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Πρότυπο σχεδίασης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0" baseType="lpstr">
      <vt:lpstr>Calibri</vt:lpstr>
      <vt:lpstr>Arial</vt:lpstr>
      <vt:lpstr>FIFSUK+Calibri</vt:lpstr>
      <vt:lpstr>Times New Roman</vt:lpstr>
      <vt:lpstr>HCSMHF+Calibri</vt:lpstr>
      <vt:lpstr>Θέμα του Office</vt:lpstr>
      <vt:lpstr>Τα δικαιώματα των παιδιών Β δημοτικού /Εργαστήρια Δεξιοτήτων 29ο Δημοτικό Σχολείο Πατρών Υπεύθυνη  εκπαιδευτικός: Ελένη  Γιαννοπούλου </vt:lpstr>
      <vt:lpstr>Διαφάνεια 2</vt:lpstr>
      <vt:lpstr>Διαφάνεια 3</vt:lpstr>
      <vt:lpstr>Οι στόχοι που πετύχαμε</vt:lpstr>
      <vt:lpstr>ΕΡΓΑΣΤΗΡΙΟ 1ο—2η και 3η δραστηριότητα </vt:lpstr>
      <vt:lpstr>2ο  ΕΡΓΑΣΤΗΡΙΟ—1η δραστηριότητα</vt:lpstr>
      <vt:lpstr>2ο  ΕΡΓΑΣΤΗΡΙΟ—3η δραστηριότητα</vt:lpstr>
      <vt:lpstr>3ο Εργαστήριο/Επιθυμίες –Ανάγκες και Δικαιώματα</vt:lpstr>
      <vt:lpstr>4Ο Εργαστήριο— Όλα τα παιδιά έχουν δικαιώματα</vt:lpstr>
      <vt:lpstr>5ο Εργαστήριο- Γνωριμία με κείμενα άρθρων από τη Διεθνή Σύμβαση για τα δικαιώματα του παιδιού</vt:lpstr>
      <vt:lpstr>5ο Εργαστήριο –συμπλήρωση παζλ δικαιωμάτων και απόδοση τίτλων</vt:lpstr>
      <vt:lpstr>6ο και7ο Εργαστήριο –Ζητάω δικαιώματα και δίνω δικαιώματα- Μπορώ να βοηθήσω;</vt:lpstr>
      <vt:lpstr>7ο Εργαστήριο-Μπορώ να βοηθήσω;/Συμμετοχή στη δράση : ‘’Συγκέντρωση τροφίμων και ειδών πρώτης ανάγκης για το ΧΑΜΟΓΕΛΟ ΤΟΥ ΠΑΙΔΙΟΥ</vt:lpstr>
      <vt:lpstr>7ο Εργαστήριο/Εθελοντισμός –Συμμετοχή-Ενσυναίσθηση Στηρίζουμε και υποστηρίζουμε τα παιδιά και τα δικαιώματά τους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δικαιώματα των παιδιών Β δημοτικού /Εργαστήρια Δεξιοτήτων</dc:title>
  <dc:creator>User</dc:creator>
  <cp:lastModifiedBy>christogiannis73@hotmail.gr</cp:lastModifiedBy>
  <cp:revision>21</cp:revision>
  <dcterms:created xsi:type="dcterms:W3CDTF">2021-12-21T13:10:03Z</dcterms:created>
  <dcterms:modified xsi:type="dcterms:W3CDTF">2022-06-02T17:10:33Z</dcterms:modified>
</cp:coreProperties>
</file>